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8" r:id="rId5"/>
    <p:sldId id="288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9" r:id="rId14"/>
    <p:sldId id="281" r:id="rId15"/>
    <p:sldId id="285" r:id="rId16"/>
    <p:sldId id="283" r:id="rId17"/>
    <p:sldId id="287" r:id="rId18"/>
    <p:sldId id="282" r:id="rId19"/>
    <p:sldId id="289" r:id="rId20"/>
    <p:sldId id="286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EC9"/>
    <a:srgbClr val="F06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3" dt="2021-02-18T15:25:42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C97EC-30F6-4824-98F3-F2FE7F54E479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E47BD-1986-4785-BF22-9D8B636678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17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82971-4535-4E8F-9938-5C7B922DFBA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79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Originele doorstroomformulier en motivatiebrief van belang!!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FE47BD-1986-4785-BF22-9D8B6366789E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3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98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22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21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26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7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875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00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17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9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61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17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6E541-2DD0-47B9-818D-EC384C54A8E3}" type="datetimeFigureOut">
              <a:rPr lang="nl-NL" smtClean="0"/>
              <a:t>23-03-2022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FDA50-04C0-4BD2-897D-7C2551422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77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l.nl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cl.virtualtour.n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574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AD45E3-5084-4F63-A834-B95C957F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803705"/>
            <a:ext cx="4208656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Informatie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voor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instromen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in 4 </a:t>
            </a:r>
            <a:r>
              <a:rPr lang="en-US" sz="5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havo</a:t>
            </a:r>
            <a:r>
              <a:rPr lang="en-US" sz="5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2022</a:t>
            </a:r>
            <a:endParaRPr lang="en-US" sz="5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:a16="http://schemas.microsoft.com/office/drawing/2014/main" id="{57C5397E-07CB-404B-BDE1-4004206BA5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66" t="18002" r="38301" b="7840"/>
          <a:stretch/>
        </p:blipFill>
        <p:spPr>
          <a:xfrm>
            <a:off x="7225333" y="640080"/>
            <a:ext cx="3200803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7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D9DACDBB-A33F-4662-9DEF-76A36D083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096610"/>
              </p:ext>
            </p:extLst>
          </p:nvPr>
        </p:nvGraphicFramePr>
        <p:xfrm>
          <a:off x="101600" y="0"/>
          <a:ext cx="12009119" cy="6238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0185">
                  <a:extLst>
                    <a:ext uri="{9D8B030D-6E8A-4147-A177-3AD203B41FA5}">
                      <a16:colId xmlns:a16="http://schemas.microsoft.com/office/drawing/2014/main" val="774574093"/>
                    </a:ext>
                  </a:extLst>
                </a:gridCol>
                <a:gridCol w="4095182">
                  <a:extLst>
                    <a:ext uri="{9D8B030D-6E8A-4147-A177-3AD203B41FA5}">
                      <a16:colId xmlns:a16="http://schemas.microsoft.com/office/drawing/2014/main" val="4126987644"/>
                    </a:ext>
                  </a:extLst>
                </a:gridCol>
                <a:gridCol w="4033752">
                  <a:extLst>
                    <a:ext uri="{9D8B030D-6E8A-4147-A177-3AD203B41FA5}">
                      <a16:colId xmlns:a16="http://schemas.microsoft.com/office/drawing/2014/main" val="745359134"/>
                    </a:ext>
                  </a:extLst>
                </a:gridCol>
              </a:tblGrid>
              <a:tr h="106498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Profielvakken </a:t>
                      </a:r>
                    </a:p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(verplicht in het profiel)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Profielkeuzevakken</a:t>
                      </a:r>
                    </a:p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(te kiezen binnen het profiel)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Keuze examenvakken </a:t>
                      </a:r>
                    </a:p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(vrije deel zelf te kiezen)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28232"/>
                  </a:ext>
                </a:extLst>
              </a:tr>
              <a:tr h="660018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sng" strike="noStrike">
                          <a:effectLst/>
                        </a:rPr>
                        <a:t>Cultuur &amp; Maatschappij</a:t>
                      </a:r>
                      <a:endParaRPr lang="nl-NL" sz="2000" b="1" i="0" u="sng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u="none" strike="noStrike">
                          <a:effectLst/>
                        </a:rPr>
                        <a:t>CM </a:t>
                      </a:r>
                      <a:r>
                        <a:rPr lang="nl-NL" sz="2000" i="1" u="none" strike="noStrike">
                          <a:effectLst/>
                        </a:rPr>
                        <a:t>(2 van de 4)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u="none" strike="noStrike">
                          <a:effectLst/>
                        </a:rPr>
                        <a:t>CM </a:t>
                      </a:r>
                      <a:r>
                        <a:rPr lang="nl-NL" sz="2000" i="1" u="none" strike="noStrike">
                          <a:effectLst/>
                        </a:rPr>
                        <a:t>(1 van de 5)</a:t>
                      </a:r>
                      <a:endParaRPr lang="nl-NL" sz="2000" b="0" i="1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  <a:p>
                      <a:pPr algn="l" rtl="0" fontAlgn="ctr"/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2090"/>
                  </a:ext>
                </a:extLst>
              </a:tr>
              <a:tr h="35944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Frans of Duits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 Aardrijkskunde of economie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Wiskunde A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058182"/>
                  </a:ext>
                </a:extLst>
              </a:tr>
              <a:tr h="35944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 dirty="0">
                          <a:effectLst/>
                        </a:rPr>
                        <a:t>Geschiedenis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+ 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 dirty="0">
                          <a:effectLst/>
                        </a:rPr>
                        <a:t>Aardrijkskunde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56886"/>
                  </a:ext>
                </a:extLst>
              </a:tr>
              <a:tr h="359447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Kunst beeldend of Kunst muziek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Economie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382075"/>
                  </a:ext>
                </a:extLst>
              </a:tr>
              <a:tr h="332851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Frans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512549"/>
                  </a:ext>
                </a:extLst>
              </a:tr>
              <a:tr h="332851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Duits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862359"/>
                  </a:ext>
                </a:extLst>
              </a:tr>
              <a:tr h="332851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772762"/>
                  </a:ext>
                </a:extLst>
              </a:tr>
              <a:tr h="33285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sng" strike="noStrike">
                          <a:effectLst/>
                        </a:rPr>
                        <a:t>Economie &amp; Maatschappij</a:t>
                      </a:r>
                      <a:endParaRPr lang="nl-NL" sz="2000" b="1" i="0" u="sng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u="none" strike="noStrike">
                          <a:effectLst/>
                        </a:rPr>
                        <a:t>EM </a:t>
                      </a:r>
                      <a:r>
                        <a:rPr lang="nl-NL" sz="2000" i="1" u="none" strike="noStrike">
                          <a:effectLst/>
                        </a:rPr>
                        <a:t>(1 van de 2)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u="none" strike="noStrike">
                          <a:effectLst/>
                        </a:rPr>
                        <a:t>EM </a:t>
                      </a:r>
                      <a:r>
                        <a:rPr lang="nl-NL" sz="2000" i="1" u="none" strike="noStrike">
                          <a:effectLst/>
                        </a:rPr>
                        <a:t>(1 van de 6)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128539"/>
                  </a:ext>
                </a:extLst>
              </a:tr>
              <a:tr h="35944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Wiskunde A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 dirty="0">
                          <a:effectLst/>
                        </a:rPr>
                        <a:t>Aardrijkskunde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 dirty="0">
                          <a:effectLst/>
                        </a:rPr>
                        <a:t>Aardrijkskunde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720363"/>
                  </a:ext>
                </a:extLst>
              </a:tr>
              <a:tr h="35944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Economie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Bedrijfseconomie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Bedrijfseconomie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635156"/>
                  </a:ext>
                </a:extLst>
              </a:tr>
              <a:tr h="35944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Geschiedenis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Frans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031359"/>
                  </a:ext>
                </a:extLst>
              </a:tr>
              <a:tr h="332851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Duits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550485"/>
                  </a:ext>
                </a:extLst>
              </a:tr>
              <a:tr h="332851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Kunst beeldend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855751"/>
                  </a:ext>
                </a:extLst>
              </a:tr>
              <a:tr h="359447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 dirty="0">
                          <a:effectLst/>
                        </a:rPr>
                        <a:t>Kunst muziek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902910"/>
                  </a:ext>
                </a:extLst>
              </a:tr>
            </a:tbl>
          </a:graphicData>
        </a:graphic>
      </p:graphicFrame>
      <p:sp>
        <p:nvSpPr>
          <p:cNvPr id="8" name="Tekstvak 7">
            <a:extLst>
              <a:ext uri="{FF2B5EF4-FFF2-40B4-BE49-F238E27FC236}">
                <a16:creationId xmlns:a16="http://schemas.microsoft.com/office/drawing/2014/main" id="{E281DA94-37DD-43C3-BA3A-753E84EEC5D6}"/>
              </a:ext>
            </a:extLst>
          </p:cNvPr>
          <p:cNvSpPr txBox="1"/>
          <p:nvPr/>
        </p:nvSpPr>
        <p:spPr>
          <a:xfrm>
            <a:off x="426720" y="6354307"/>
            <a:ext cx="9611360" cy="381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nl-NL" sz="1800" b="1" dirty="0">
                <a:effectLst/>
                <a:latin typeface="Cronos Pro Light"/>
                <a:ea typeface="Calibri" panose="020F0502020204030204" pitchFamily="34" charset="0"/>
                <a:cs typeface="Times New Roman" panose="02020603050405020304" pitchFamily="18" charset="0"/>
              </a:rPr>
              <a:t>* Indien GS of AK t/m 3 vmbo-tl in vakkenpakket dan kiesbaar voor vmbo-t instromer</a:t>
            </a:r>
            <a:endParaRPr lang="nl-NL" sz="1800" dirty="0">
              <a:effectLst/>
              <a:latin typeface="Cronos Pro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11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ijdelijke aanduiding voor inhoud 3">
            <a:extLst>
              <a:ext uri="{FF2B5EF4-FFF2-40B4-BE49-F238E27FC236}">
                <a16:creationId xmlns:a16="http://schemas.microsoft.com/office/drawing/2014/main" id="{B2BBA111-3E2A-434B-869A-9AC4DFA38F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374278"/>
              </p:ext>
            </p:extLst>
          </p:nvPr>
        </p:nvGraphicFramePr>
        <p:xfrm>
          <a:off x="91440" y="-1"/>
          <a:ext cx="12009119" cy="6354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0185">
                  <a:extLst>
                    <a:ext uri="{9D8B030D-6E8A-4147-A177-3AD203B41FA5}">
                      <a16:colId xmlns:a16="http://schemas.microsoft.com/office/drawing/2014/main" val="774574093"/>
                    </a:ext>
                  </a:extLst>
                </a:gridCol>
                <a:gridCol w="4095182">
                  <a:extLst>
                    <a:ext uri="{9D8B030D-6E8A-4147-A177-3AD203B41FA5}">
                      <a16:colId xmlns:a16="http://schemas.microsoft.com/office/drawing/2014/main" val="4126987644"/>
                    </a:ext>
                  </a:extLst>
                </a:gridCol>
                <a:gridCol w="4033752">
                  <a:extLst>
                    <a:ext uri="{9D8B030D-6E8A-4147-A177-3AD203B41FA5}">
                      <a16:colId xmlns:a16="http://schemas.microsoft.com/office/drawing/2014/main" val="745359134"/>
                    </a:ext>
                  </a:extLst>
                </a:gridCol>
              </a:tblGrid>
              <a:tr h="108479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Profielvakken </a:t>
                      </a:r>
                    </a:p>
                    <a:p>
                      <a:pPr algn="ctr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(verplicht in het profiel)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Profielkeuzevakken</a:t>
                      </a:r>
                    </a:p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(te kiezen binnen het profiel)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Keuze examenvakken </a:t>
                      </a:r>
                    </a:p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(vrije deel zelf te kiezen)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28232"/>
                  </a:ext>
                </a:extLst>
              </a:tr>
              <a:tr h="672299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sng" strike="noStrike">
                          <a:effectLst/>
                        </a:rPr>
                        <a:t>Cultuur &amp; Maatschappij</a:t>
                      </a:r>
                      <a:endParaRPr lang="nl-NL" sz="2000" b="1" i="0" u="sng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u="none" strike="noStrike">
                          <a:effectLst/>
                        </a:rPr>
                        <a:t>CM </a:t>
                      </a:r>
                      <a:r>
                        <a:rPr lang="nl-NL" sz="2000" i="1" u="none" strike="noStrike">
                          <a:effectLst/>
                        </a:rPr>
                        <a:t>(2 van de 4)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u="none" strike="noStrike">
                          <a:effectLst/>
                        </a:rPr>
                        <a:t>CM </a:t>
                      </a:r>
                      <a:r>
                        <a:rPr lang="nl-NL" sz="2000" i="1" u="none" strike="noStrike">
                          <a:effectLst/>
                        </a:rPr>
                        <a:t>(1 van de 5)</a:t>
                      </a:r>
                      <a:endParaRPr lang="nl-NL" sz="2000" b="0" i="1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  <a:p>
                      <a:pPr algn="l" rtl="0" fontAlgn="ctr"/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2090"/>
                  </a:ext>
                </a:extLst>
              </a:tr>
              <a:tr h="366135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Frans of Duits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 Aardrijkskunde of economie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Wiskunde A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058182"/>
                  </a:ext>
                </a:extLst>
              </a:tr>
              <a:tr h="366135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 dirty="0">
                          <a:effectLst/>
                        </a:rPr>
                        <a:t>Geschiedenis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+ 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 dirty="0">
                          <a:effectLst/>
                        </a:rPr>
                        <a:t>Aardrijkskunde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56886"/>
                  </a:ext>
                </a:extLst>
              </a:tr>
              <a:tr h="366135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Kunst beeldend of Kunst muziek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Economie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382075"/>
                  </a:ext>
                </a:extLst>
              </a:tr>
              <a:tr h="339044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Frans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512549"/>
                  </a:ext>
                </a:extLst>
              </a:tr>
              <a:tr h="339044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Duits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862359"/>
                  </a:ext>
                </a:extLst>
              </a:tr>
              <a:tr h="339044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772762"/>
                  </a:ext>
                </a:extLst>
              </a:tr>
              <a:tr h="33904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sng" strike="noStrike">
                          <a:effectLst/>
                        </a:rPr>
                        <a:t>Economie &amp; Maatschappij</a:t>
                      </a:r>
                      <a:endParaRPr lang="nl-NL" sz="2000" b="1" i="0" u="sng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u="none" strike="noStrike">
                          <a:effectLst/>
                        </a:rPr>
                        <a:t>EM </a:t>
                      </a:r>
                      <a:r>
                        <a:rPr lang="nl-NL" sz="2000" i="1" u="none" strike="noStrike">
                          <a:effectLst/>
                        </a:rPr>
                        <a:t>(1 van de 2)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u="none" strike="noStrike">
                          <a:effectLst/>
                        </a:rPr>
                        <a:t>EM </a:t>
                      </a:r>
                      <a:r>
                        <a:rPr lang="nl-NL" sz="2000" i="1" u="none" strike="noStrike">
                          <a:effectLst/>
                        </a:rPr>
                        <a:t>(1 van de 6)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128539"/>
                  </a:ext>
                </a:extLst>
              </a:tr>
              <a:tr h="366135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Wiskunde A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 dirty="0">
                          <a:effectLst/>
                        </a:rPr>
                        <a:t>Aardrijkskunde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 dirty="0">
                          <a:effectLst/>
                        </a:rPr>
                        <a:t>Aardrijkskunde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720363"/>
                  </a:ext>
                </a:extLst>
              </a:tr>
              <a:tr h="366135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Economie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Bedrijfseconomie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Bedrijfseconomie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635156"/>
                  </a:ext>
                </a:extLst>
              </a:tr>
              <a:tr h="366135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Geschiedenis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Frans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031359"/>
                  </a:ext>
                </a:extLst>
              </a:tr>
              <a:tr h="339044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Duits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550485"/>
                  </a:ext>
                </a:extLst>
              </a:tr>
              <a:tr h="339044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>
                          <a:effectLst/>
                        </a:rPr>
                        <a:t>Kunst beeldend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855751"/>
                  </a:ext>
                </a:extLst>
              </a:tr>
              <a:tr h="366135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5" marR="5295" marT="529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u="none" strike="noStrike" dirty="0">
                          <a:effectLst/>
                        </a:rPr>
                        <a:t>Kunst muziek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902910"/>
                  </a:ext>
                </a:extLst>
              </a:tr>
            </a:tbl>
          </a:graphicData>
        </a:graphic>
      </p:graphicFrame>
      <p:sp>
        <p:nvSpPr>
          <p:cNvPr id="8" name="Tekstvak 7">
            <a:extLst>
              <a:ext uri="{FF2B5EF4-FFF2-40B4-BE49-F238E27FC236}">
                <a16:creationId xmlns:a16="http://schemas.microsoft.com/office/drawing/2014/main" id="{E281DA94-37DD-43C3-BA3A-753E84EEC5D6}"/>
              </a:ext>
            </a:extLst>
          </p:cNvPr>
          <p:cNvSpPr txBox="1"/>
          <p:nvPr/>
        </p:nvSpPr>
        <p:spPr>
          <a:xfrm>
            <a:off x="426720" y="6354307"/>
            <a:ext cx="9611360" cy="381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nl-NL" sz="1800" b="1">
                <a:effectLst/>
                <a:latin typeface="Cronos Pro Light"/>
                <a:ea typeface="Calibri" panose="020F0502020204030204" pitchFamily="34" charset="0"/>
                <a:cs typeface="Times New Roman" panose="02020603050405020304" pitchFamily="18" charset="0"/>
              </a:rPr>
              <a:t>** Indien GS of AK t/m 3 vmbo-tl in vakkenpakket dan kiesbaar voor vmbo-t instromer</a:t>
            </a:r>
            <a:endParaRPr lang="nl-NL" sz="1800">
              <a:effectLst/>
              <a:latin typeface="Cronos Pro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vaal 1">
            <a:extLst>
              <a:ext uri="{FF2B5EF4-FFF2-40B4-BE49-F238E27FC236}">
                <a16:creationId xmlns:a16="http://schemas.microsoft.com/office/drawing/2014/main" id="{A0D4A479-0F49-41AC-98D4-5CF58A36FF04}"/>
              </a:ext>
            </a:extLst>
          </p:cNvPr>
          <p:cNvSpPr/>
          <p:nvPr/>
        </p:nvSpPr>
        <p:spPr>
          <a:xfrm>
            <a:off x="3911596" y="1772914"/>
            <a:ext cx="1798319" cy="36068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17612427-09E4-4D40-BB31-2A4CAEBCBEA9}"/>
              </a:ext>
            </a:extLst>
          </p:cNvPr>
          <p:cNvSpPr/>
          <p:nvPr/>
        </p:nvSpPr>
        <p:spPr>
          <a:xfrm>
            <a:off x="3911596" y="4178292"/>
            <a:ext cx="1991357" cy="457203"/>
          </a:xfrm>
          <a:prstGeom prst="ellipse">
            <a:avLst/>
          </a:prstGeom>
          <a:noFill/>
          <a:ln w="38100">
            <a:solidFill>
              <a:srgbClr val="F44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BD9F5F6B-8D28-469F-AD19-E9E8D7045C5B}"/>
              </a:ext>
            </a:extLst>
          </p:cNvPr>
          <p:cNvSpPr/>
          <p:nvPr/>
        </p:nvSpPr>
        <p:spPr>
          <a:xfrm>
            <a:off x="3830316" y="2459483"/>
            <a:ext cx="1879599" cy="45720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37AE42FD-6490-4E7D-B736-7AA3EB3A23FC}"/>
              </a:ext>
            </a:extLst>
          </p:cNvPr>
          <p:cNvSpPr/>
          <p:nvPr/>
        </p:nvSpPr>
        <p:spPr>
          <a:xfrm>
            <a:off x="7731752" y="1772914"/>
            <a:ext cx="1798319" cy="36068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0E663051-6562-42CD-BBA2-538A69C04748}"/>
              </a:ext>
            </a:extLst>
          </p:cNvPr>
          <p:cNvSpPr/>
          <p:nvPr/>
        </p:nvSpPr>
        <p:spPr>
          <a:xfrm>
            <a:off x="7904476" y="4495805"/>
            <a:ext cx="2133604" cy="574035"/>
          </a:xfrm>
          <a:prstGeom prst="ellipse">
            <a:avLst/>
          </a:prstGeom>
          <a:noFill/>
          <a:ln w="38100">
            <a:solidFill>
              <a:srgbClr val="F44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345A633D-46FF-49C0-ABCC-E584EDA53508}"/>
              </a:ext>
            </a:extLst>
          </p:cNvPr>
          <p:cNvSpPr/>
          <p:nvPr/>
        </p:nvSpPr>
        <p:spPr>
          <a:xfrm>
            <a:off x="904126" y="1772914"/>
            <a:ext cx="791110" cy="36068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33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3" grpId="0" animBg="1"/>
      <p:bldP spid="14" grpId="0" animBg="1"/>
      <p:bldP spid="1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E0898-E7BC-45AF-92E9-7F91706D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0559B743-6EB2-4A7F-8CDE-E018CFF457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973039"/>
              </p:ext>
            </p:extLst>
          </p:nvPr>
        </p:nvGraphicFramePr>
        <p:xfrm>
          <a:off x="81280" y="-2"/>
          <a:ext cx="12019280" cy="6149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3467">
                  <a:extLst>
                    <a:ext uri="{9D8B030D-6E8A-4147-A177-3AD203B41FA5}">
                      <a16:colId xmlns:a16="http://schemas.microsoft.com/office/drawing/2014/main" val="774574093"/>
                    </a:ext>
                  </a:extLst>
                </a:gridCol>
                <a:gridCol w="4098646">
                  <a:extLst>
                    <a:ext uri="{9D8B030D-6E8A-4147-A177-3AD203B41FA5}">
                      <a16:colId xmlns:a16="http://schemas.microsoft.com/office/drawing/2014/main" val="4126987644"/>
                    </a:ext>
                  </a:extLst>
                </a:gridCol>
                <a:gridCol w="4037167">
                  <a:extLst>
                    <a:ext uri="{9D8B030D-6E8A-4147-A177-3AD203B41FA5}">
                      <a16:colId xmlns:a16="http://schemas.microsoft.com/office/drawing/2014/main" val="745359134"/>
                    </a:ext>
                  </a:extLst>
                </a:gridCol>
              </a:tblGrid>
              <a:tr h="80553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Profielvakken </a:t>
                      </a:r>
                    </a:p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(verplicht in het profiel)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Profielkeuzevakken</a:t>
                      </a:r>
                    </a:p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(te kiezen binnen het profiel)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Keuze examenvakken </a:t>
                      </a:r>
                    </a:p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(vrije deel zelf te kiezen)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28232"/>
                  </a:ext>
                </a:extLst>
              </a:tr>
              <a:tr h="66204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i="0" u="sng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Natuur &amp; Gezondheid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NG </a:t>
                      </a:r>
                      <a:r>
                        <a:rPr lang="nl-NL" sz="2000" b="0" i="1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(1 van de 3)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NG </a:t>
                      </a:r>
                      <a:r>
                        <a:rPr lang="nl-NL" sz="2000" b="0" i="1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(1 van de 6)</a:t>
                      </a:r>
                    </a:p>
                    <a:p>
                      <a:pPr algn="l" rtl="0" fontAlgn="ctr"/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2090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Wiskunde A of B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Natuurkunde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Natuurkunde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224362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Biologie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Aardrijkskunde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NL&amp;T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820394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Scheikunde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NL&amp;T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Economie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058182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Duits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56886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Kunst beeldend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382075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Kunst muziek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512549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772762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i="0" u="sng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Natuur &amp; Techniek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NT </a:t>
                      </a:r>
                      <a:r>
                        <a:rPr lang="nl-NL" sz="2000" b="0" i="1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(1 van de 2)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NT </a:t>
                      </a:r>
                      <a:r>
                        <a:rPr lang="nl-NL" sz="2000" b="0" i="1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(1 van de 6)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128539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Wiskunde B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NL&amp;T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Biologie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720363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Natuurkunde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Biologie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NL&amp;T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635156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Scheikunde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Economie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031359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Duits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550485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Kunst beeldend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855751"/>
                  </a:ext>
                </a:extLst>
              </a:tr>
              <a:tr h="33443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Kunst muziek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902910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E547143C-DF5F-4CA0-B226-AAFA3B27F91E}"/>
              </a:ext>
            </a:extLst>
          </p:cNvPr>
          <p:cNvSpPr txBox="1"/>
          <p:nvPr/>
        </p:nvSpPr>
        <p:spPr>
          <a:xfrm>
            <a:off x="162562" y="6149640"/>
            <a:ext cx="11714480" cy="686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nl-NL" sz="1800" b="1">
                <a:effectLst/>
                <a:latin typeface="Cronos Pro Light"/>
                <a:ea typeface="Calibri" panose="020F0502020204030204" pitchFamily="34" charset="0"/>
                <a:cs typeface="Times New Roman" panose="02020603050405020304" pitchFamily="18" charset="0"/>
              </a:rPr>
              <a:t>* Indien NG met Wiskunde A dan geen NL&amp;T en Natuurkunde       * Indien NG met Wiskunde B dan geen Aardrijkskunde</a:t>
            </a:r>
          </a:p>
          <a:p>
            <a:pPr>
              <a:lnSpc>
                <a:spcPct val="110000"/>
              </a:lnSpc>
            </a:pPr>
            <a:r>
              <a:rPr lang="nl-NL" sz="1800" b="1">
                <a:effectLst/>
                <a:latin typeface="Cronos Pro Light"/>
                <a:ea typeface="Calibri" panose="020F0502020204030204" pitchFamily="34" charset="0"/>
                <a:cs typeface="Times New Roman" panose="02020603050405020304" pitchFamily="18" charset="0"/>
              </a:rPr>
              <a:t>** Indien GS of AK t/m 3 vmbo-tl in vakkenpakket dan kiesbaar voor vmbo-t instromer</a:t>
            </a:r>
            <a:endParaRPr lang="nl-NL" sz="1800">
              <a:effectLst/>
              <a:latin typeface="Cronos Pro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13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ijdelijke aanduiding voor inhoud 3">
            <a:extLst>
              <a:ext uri="{FF2B5EF4-FFF2-40B4-BE49-F238E27FC236}">
                <a16:creationId xmlns:a16="http://schemas.microsoft.com/office/drawing/2014/main" id="{564BCD9F-2FE9-494D-A428-2FFCCC10EC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276650"/>
              </p:ext>
            </p:extLst>
          </p:nvPr>
        </p:nvGraphicFramePr>
        <p:xfrm>
          <a:off x="71120" y="-10162"/>
          <a:ext cx="12029440" cy="6176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750">
                  <a:extLst>
                    <a:ext uri="{9D8B030D-6E8A-4147-A177-3AD203B41FA5}">
                      <a16:colId xmlns:a16="http://schemas.microsoft.com/office/drawing/2014/main" val="774574093"/>
                    </a:ext>
                  </a:extLst>
                </a:gridCol>
                <a:gridCol w="4102110">
                  <a:extLst>
                    <a:ext uri="{9D8B030D-6E8A-4147-A177-3AD203B41FA5}">
                      <a16:colId xmlns:a16="http://schemas.microsoft.com/office/drawing/2014/main" val="4126987644"/>
                    </a:ext>
                  </a:extLst>
                </a:gridCol>
                <a:gridCol w="4040580">
                  <a:extLst>
                    <a:ext uri="{9D8B030D-6E8A-4147-A177-3AD203B41FA5}">
                      <a16:colId xmlns:a16="http://schemas.microsoft.com/office/drawing/2014/main" val="745359134"/>
                    </a:ext>
                  </a:extLst>
                </a:gridCol>
              </a:tblGrid>
              <a:tr h="816564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Profielvakken </a:t>
                      </a:r>
                    </a:p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(verplicht in het profiel)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Profielkeuzevakken</a:t>
                      </a:r>
                    </a:p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(te kiezen binnen het profiel)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Keuze examenvakken </a:t>
                      </a:r>
                    </a:p>
                    <a:p>
                      <a:pPr algn="l" rtl="0" fontAlgn="ctr"/>
                      <a:r>
                        <a:rPr lang="nl-NL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(vrije deel zelf te kiezen)</a:t>
                      </a:r>
                      <a:endParaRPr lang="nl-NL" sz="2000" b="1" i="0" u="none" strike="noStrike">
                        <a:solidFill>
                          <a:schemeClr val="bg1"/>
                        </a:solidFill>
                        <a:effectLst/>
                        <a:latin typeface="Cronos Pro Light"/>
                      </a:endParaRPr>
                    </a:p>
                  </a:txBody>
                  <a:tcPr marL="5295" marR="5295" marT="529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28232"/>
                  </a:ext>
                </a:extLst>
              </a:tr>
              <a:tr h="664060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i="0" u="sng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Natuur &amp; Gezondheid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NG </a:t>
                      </a:r>
                      <a:r>
                        <a:rPr lang="nl-NL" sz="2000" b="0" i="1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(1 van de 3)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NG </a:t>
                      </a:r>
                      <a:r>
                        <a:rPr lang="nl-NL" sz="2000" b="0" i="1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(1 van de 6)</a:t>
                      </a:r>
                    </a:p>
                    <a:p>
                      <a:pPr algn="l" rtl="0" fontAlgn="ctr"/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2090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Wiskunde A of B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Natuurkunde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Natuurkunde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224362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Biologie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Aardrijkskunde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NL&amp;T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820394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Scheikunde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NL&amp;T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Economie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058182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Duits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56886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Kunst beeldend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382075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Kunst muziek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512549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772762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1" i="0" u="sng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Natuur &amp; Techniek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NT </a:t>
                      </a:r>
                      <a:r>
                        <a:rPr lang="nl-NL" sz="2000" b="0" i="1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(1 van de 2)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NT </a:t>
                      </a:r>
                      <a:r>
                        <a:rPr lang="nl-NL" sz="2000" b="0" i="1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(1 van de 6)</a:t>
                      </a:r>
                      <a:endParaRPr lang="nl-NL" sz="2000" b="1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128539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Wiskunde B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NL&amp;T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Biologie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720363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Natuurkunde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Biologie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NL&amp;T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635156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Scheikunde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ronos Pro Light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Economie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359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Duits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550485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Kunst beeldend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855751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ronos Pro Light"/>
                        </a:rPr>
                        <a:t>Kunst muziek</a:t>
                      </a: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902910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E547143C-DF5F-4CA0-B226-AAFA3B27F91E}"/>
              </a:ext>
            </a:extLst>
          </p:cNvPr>
          <p:cNvSpPr txBox="1"/>
          <p:nvPr/>
        </p:nvSpPr>
        <p:spPr>
          <a:xfrm>
            <a:off x="162562" y="6149640"/>
            <a:ext cx="11714480" cy="686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nl-NL" sz="1800" b="1">
                <a:effectLst/>
                <a:latin typeface="Cronos Pro Light"/>
                <a:ea typeface="Calibri" panose="020F0502020204030204" pitchFamily="34" charset="0"/>
                <a:cs typeface="Times New Roman" panose="02020603050405020304" pitchFamily="18" charset="0"/>
              </a:rPr>
              <a:t>* Indien NG met Wiskunde A dan geen NL&amp;T en Natuurkunde       * Indien NG met Wiskunde B dan geen Aardrijkskunde</a:t>
            </a:r>
          </a:p>
          <a:p>
            <a:pPr>
              <a:lnSpc>
                <a:spcPct val="110000"/>
              </a:lnSpc>
            </a:pPr>
            <a:r>
              <a:rPr lang="nl-NL" sz="1800" b="1">
                <a:effectLst/>
                <a:latin typeface="Cronos Pro Light"/>
                <a:ea typeface="Calibri" panose="020F0502020204030204" pitchFamily="34" charset="0"/>
                <a:cs typeface="Times New Roman" panose="02020603050405020304" pitchFamily="18" charset="0"/>
              </a:rPr>
              <a:t>** Indien GS of AK t/m 3 vmbo-tl in vakkenpakket dan kiesbaar voor vmbo-t instromer</a:t>
            </a:r>
            <a:endParaRPr lang="nl-NL" sz="1800">
              <a:effectLst/>
              <a:latin typeface="Cronos Pro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7BD018F-7B33-41EA-9099-689F14BDFB86}"/>
              </a:ext>
            </a:extLst>
          </p:cNvPr>
          <p:cNvSpPr/>
          <p:nvPr/>
        </p:nvSpPr>
        <p:spPr>
          <a:xfrm>
            <a:off x="3860802" y="1762714"/>
            <a:ext cx="1899919" cy="41148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3A9BB34A-3F84-44EE-852E-C21AF4235BFF}"/>
              </a:ext>
            </a:extLst>
          </p:cNvPr>
          <p:cNvSpPr/>
          <p:nvPr/>
        </p:nvSpPr>
        <p:spPr>
          <a:xfrm>
            <a:off x="7833360" y="2472839"/>
            <a:ext cx="1899919" cy="41148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B61ACC29-1C90-4EF2-BCB1-FFB88611CBE0}"/>
              </a:ext>
            </a:extLst>
          </p:cNvPr>
          <p:cNvSpPr/>
          <p:nvPr/>
        </p:nvSpPr>
        <p:spPr>
          <a:xfrm>
            <a:off x="995681" y="1455628"/>
            <a:ext cx="528319" cy="41148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2F215B69-8355-4E74-BC82-DFE74F9D37EE}"/>
              </a:ext>
            </a:extLst>
          </p:cNvPr>
          <p:cNvSpPr/>
          <p:nvPr/>
        </p:nvSpPr>
        <p:spPr>
          <a:xfrm>
            <a:off x="3667762" y="4105500"/>
            <a:ext cx="1899919" cy="411480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2DC0B6BB-86F3-4578-89E2-00633A49F950}"/>
              </a:ext>
            </a:extLst>
          </p:cNvPr>
          <p:cNvSpPr/>
          <p:nvPr/>
        </p:nvSpPr>
        <p:spPr>
          <a:xfrm>
            <a:off x="7833360" y="5884237"/>
            <a:ext cx="1899919" cy="41148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33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E4E801B-EBF8-4B9A-A856-B8045178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8376430" cy="1481328"/>
          </a:xfrm>
        </p:spPr>
        <p:txBody>
          <a:bodyPr anchor="b">
            <a:normAutofit/>
          </a:bodyPr>
          <a:lstStyle/>
          <a:p>
            <a:r>
              <a:rPr lang="nl-NL" sz="4600" b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Instroom 4 vmbo-tl naar 4 havo</a:t>
            </a:r>
            <a:endParaRPr lang="nl-NL" sz="4600">
              <a:latin typeface="+mn-lt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CCE595-DD3F-448F-A9B3-445E1800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660904"/>
            <a:ext cx="11424430" cy="354787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nl-NL" sz="2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Leerlingen </a:t>
            </a:r>
            <a:r>
              <a:rPr lang="nl-NL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 een diploma vmbo-tl zijn in toelaatbaar in 4havo, wanneer zij voldoen aan de volgende criteria:</a:t>
            </a:r>
            <a:endParaRPr lang="nl-NL" sz="2200" dirty="0">
              <a:effectLst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Diploma behaald met </a:t>
            </a:r>
            <a:r>
              <a:rPr lang="nl-NL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nl-NL" sz="2200" b="1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vakken</a:t>
            </a:r>
            <a:endParaRPr lang="nl-NL" sz="2200" b="1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2200" dirty="0" smtClean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Bij het behalen van een diploma met </a:t>
            </a:r>
            <a:r>
              <a:rPr lang="nl-NL" sz="22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 vakken </a:t>
            </a:r>
            <a:r>
              <a:rPr lang="nl-NL" sz="22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gelden de onderstaande afspraken:</a:t>
            </a:r>
            <a:endParaRPr lang="nl-NL" sz="2200" dirty="0" smtClean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nl-NL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gemiddeld </a:t>
            </a:r>
            <a:r>
              <a:rPr lang="nl-N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een 6,8 of hoger gescoord bij het eindexamen (= het gemiddelde van de cijfers afgerond op één decimaal voor centraal- en schoolexamen)</a:t>
            </a:r>
          </a:p>
          <a:p>
            <a:pPr>
              <a:lnSpc>
                <a:spcPct val="100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nl-N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voor elk van de kernvakken (Nederlands, Engels en wiskunde) is minimaal een 6,0 behaald</a:t>
            </a:r>
          </a:p>
          <a:p>
            <a:pPr lvl="0">
              <a:lnSpc>
                <a:spcPct val="100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nl-N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huidige vakdocenten geven een positief </a:t>
            </a:r>
            <a:r>
              <a:rPr lang="nl-NL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advies </a:t>
            </a:r>
            <a:r>
              <a:rPr lang="nl-N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leerling is gemotiveerd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B42CB8C-4641-4271-AF21-2FC9690F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66" t="18002" r="38301" b="7840"/>
          <a:stretch/>
        </p:blipFill>
        <p:spPr>
          <a:xfrm>
            <a:off x="10556129" y="192515"/>
            <a:ext cx="1499236" cy="261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54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6846CC-97E7-48C2-A820-B9D619E12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40080"/>
            <a:ext cx="6474057" cy="1481328"/>
          </a:xfrm>
        </p:spPr>
        <p:txBody>
          <a:bodyPr anchor="b">
            <a:normAutofit/>
          </a:bodyPr>
          <a:lstStyle/>
          <a:p>
            <a:r>
              <a:rPr lang="nl-NL" sz="5000" b="1">
                <a:latin typeface="+mn-lt"/>
              </a:rPr>
              <a:t>Procedure inschrijving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F65243-0D07-43B3-BE88-5CE3B4A3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660904"/>
            <a:ext cx="11031182" cy="3986293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nl-NL" sz="2200" b="0" i="0" dirty="0">
                <a:effectLst/>
              </a:rPr>
              <a:t>Binnen de regio zijn er specifieke afspraken voor de doorstroom van leerlingen naar 4 havo gemaakt (Regionaal Besturenoverleg (RBO)Zuid-Kennemerland).</a:t>
            </a:r>
            <a:br>
              <a:rPr lang="nl-NL" sz="2200" b="0" i="0" dirty="0">
                <a:effectLst/>
              </a:rPr>
            </a:br>
            <a:endParaRPr lang="nl-NL" sz="2200" dirty="0"/>
          </a:p>
          <a:p>
            <a:pPr marL="514350" indent="-514350">
              <a:buAutoNum type="arabicPeriod"/>
            </a:pPr>
            <a:r>
              <a:rPr lang="nl-NL" sz="2200" dirty="0"/>
              <a:t>Je schrijft je in bij je school van eerste voorkeur voor 1 april (zie site</a:t>
            </a:r>
            <a:r>
              <a:rPr lang="nl-NL" sz="2200" dirty="0" smtClean="0"/>
              <a:t>) </a:t>
            </a:r>
            <a:endParaRPr lang="nl-NL" sz="2200" dirty="0"/>
          </a:p>
          <a:p>
            <a:pPr marL="514350" indent="-514350">
              <a:buAutoNum type="arabicPeriod"/>
            </a:pPr>
            <a:r>
              <a:rPr lang="nl-NL" sz="2200" dirty="0"/>
              <a:t>Je huidige school vraagt je om een top 3</a:t>
            </a:r>
          </a:p>
          <a:p>
            <a:pPr marL="514350" indent="-514350">
              <a:buAutoNum type="arabicPeriod"/>
            </a:pPr>
            <a:r>
              <a:rPr lang="nl-NL" sz="2200" dirty="0"/>
              <a:t>Als je voldoet aan de criteria ontvang je </a:t>
            </a:r>
            <a:r>
              <a:rPr lang="nl-NL" sz="2200" dirty="0" smtClean="0"/>
              <a:t>na de </a:t>
            </a:r>
            <a:r>
              <a:rPr lang="nl-NL" sz="2200" dirty="0" err="1" smtClean="0"/>
              <a:t>mei-vakantie</a:t>
            </a:r>
            <a:r>
              <a:rPr lang="nl-NL" sz="2200" dirty="0" smtClean="0"/>
              <a:t> een </a:t>
            </a:r>
            <a:r>
              <a:rPr lang="nl-NL" sz="2200" dirty="0"/>
              <a:t>uitnodiging voor een </a:t>
            </a:r>
            <a:r>
              <a:rPr lang="nl-NL" sz="2200" dirty="0" smtClean="0"/>
              <a:t>intakegesprek (dit is nog geen garantie voor plaatsing)</a:t>
            </a:r>
            <a:endParaRPr lang="nl-NL" sz="2200" dirty="0"/>
          </a:p>
          <a:p>
            <a:pPr marL="514350" indent="-514350">
              <a:buAutoNum type="arabicPeriod"/>
            </a:pPr>
            <a:r>
              <a:rPr lang="nl-NL" sz="2200" dirty="0"/>
              <a:t>Begin juli is er regionaal matchingsoverleg; dan pas zekerheid waar je bent geplaatst</a:t>
            </a:r>
            <a:br>
              <a:rPr lang="nl-NL" sz="2200" dirty="0"/>
            </a:br>
            <a:r>
              <a:rPr lang="nl-NL" sz="2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Het </a:t>
            </a:r>
            <a:r>
              <a:rPr lang="nl-NL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aantal plekken in 4havo voor extern instromende leerlingen wordt ieder jaar opnieuw bepaald. Leerlingen van het HBM (IRIS school) hebben voorrang op leerlingen van andere scholen.</a:t>
            </a:r>
            <a:endParaRPr lang="nl-NL" sz="22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C99805B-4C07-45BE-86ED-30BB978158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66" t="18002" r="38301" b="7840"/>
          <a:stretch/>
        </p:blipFill>
        <p:spPr>
          <a:xfrm>
            <a:off x="10556129" y="192515"/>
            <a:ext cx="1499236" cy="261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01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Alternatieve open dag 7 april aanstaande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Op 7 april organiseren we voor instroom 4 havo een open (</a:t>
            </a:r>
            <a:r>
              <a:rPr lang="nl-NL" dirty="0" err="1" smtClean="0"/>
              <a:t>mid</a:t>
            </a:r>
            <a:r>
              <a:rPr lang="nl-NL" dirty="0" smtClean="0"/>
              <a:t>)dag</a:t>
            </a:r>
          </a:p>
          <a:p>
            <a:r>
              <a:rPr lang="nl-NL" dirty="0" smtClean="0"/>
              <a:t>Vanaf 15u ben je welkom op het ECL (locatie </a:t>
            </a:r>
            <a:r>
              <a:rPr lang="nl-NL" dirty="0" err="1" smtClean="0"/>
              <a:t>Zuider</a:t>
            </a:r>
            <a:r>
              <a:rPr lang="nl-NL" dirty="0" smtClean="0"/>
              <a:t> Emmakade 43)</a:t>
            </a:r>
          </a:p>
          <a:p>
            <a:r>
              <a:rPr lang="nl-NL" dirty="0" smtClean="0"/>
              <a:t>Daar kan je nog vragen stellen aan de decaan of teamleider</a:t>
            </a:r>
          </a:p>
          <a:p>
            <a:r>
              <a:rPr lang="nl-NL" dirty="0" smtClean="0"/>
              <a:t>Ontmoet je leerlingen die dezelfde route hebben doorlopen </a:t>
            </a:r>
          </a:p>
          <a:p>
            <a:r>
              <a:rPr lang="nl-NL" dirty="0" smtClean="0"/>
              <a:t>En loop je met een van deze leerlingen even door de school om de sfeer te proeven</a:t>
            </a:r>
          </a:p>
          <a:p>
            <a:endParaRPr lang="nl-NL" dirty="0"/>
          </a:p>
          <a:p>
            <a:r>
              <a:rPr lang="nl-NL" dirty="0" smtClean="0"/>
              <a:t>Opgeven niet nodig, aanmelden voor 1 april via de website wel!</a:t>
            </a:r>
          </a:p>
          <a:p>
            <a:r>
              <a:rPr lang="nl-NL" dirty="0" smtClean="0">
                <a:hlinkClick r:id="rId2"/>
              </a:rPr>
              <a:t>www.ecl.nl</a:t>
            </a:r>
            <a:r>
              <a:rPr lang="nl-NL" dirty="0" smtClean="0"/>
              <a:t> – kom je naar het ECL – aanmelden – aanmelden leerlingen 4 havo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9665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106D8E-2D7E-4463-8D1C-64EC4F4E4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400" b="1" kern="1200" err="1">
                <a:latin typeface="+mn-lt"/>
                <a:ea typeface="+mj-ea"/>
                <a:cs typeface="+mj-cs"/>
              </a:rPr>
              <a:t>Bedankt</a:t>
            </a:r>
            <a:r>
              <a:rPr lang="en-US" sz="5400" b="1" kern="1200">
                <a:latin typeface="+mn-lt"/>
                <a:ea typeface="+mj-ea"/>
                <a:cs typeface="+mj-cs"/>
              </a:rPr>
              <a:t> </a:t>
            </a:r>
            <a:r>
              <a:rPr lang="en-US" sz="5400" b="1" kern="1200" err="1">
                <a:latin typeface="+mn-lt"/>
                <a:ea typeface="+mj-ea"/>
                <a:cs typeface="+mj-cs"/>
              </a:rPr>
              <a:t>voor</a:t>
            </a:r>
            <a:r>
              <a:rPr lang="en-US" sz="5400" b="1" kern="1200">
                <a:latin typeface="+mn-lt"/>
                <a:ea typeface="+mj-ea"/>
                <a:cs typeface="+mj-cs"/>
              </a:rPr>
              <a:t> je </a:t>
            </a:r>
            <a:r>
              <a:rPr lang="en-US" sz="5400" b="1" kern="1200" err="1">
                <a:latin typeface="+mn-lt"/>
                <a:ea typeface="+mj-ea"/>
                <a:cs typeface="+mj-cs"/>
              </a:rPr>
              <a:t>aandacht</a:t>
            </a:r>
            <a:r>
              <a:rPr lang="en-US" sz="5400" b="1" kern="1200">
                <a:latin typeface="+mn-lt"/>
                <a:ea typeface="+mj-ea"/>
                <a:cs typeface="+mj-cs"/>
              </a:rPr>
              <a:t>!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0FA874-6EA1-4AC6-B00D-5654D0D8A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600" kern="1200" err="1">
                <a:latin typeface="+mn-lt"/>
                <a:ea typeface="+mn-ea"/>
                <a:cs typeface="+mn-cs"/>
              </a:rPr>
              <a:t>Nog</a:t>
            </a:r>
            <a:r>
              <a:rPr lang="en-US" sz="2600" kern="1200">
                <a:latin typeface="+mn-lt"/>
                <a:ea typeface="+mn-ea"/>
                <a:cs typeface="+mn-cs"/>
              </a:rPr>
              <a:t> </a:t>
            </a:r>
            <a:r>
              <a:rPr lang="en-US" sz="2600" kern="1200" err="1">
                <a:latin typeface="+mn-lt"/>
                <a:ea typeface="+mn-ea"/>
                <a:cs typeface="+mn-cs"/>
              </a:rPr>
              <a:t>vragen</a:t>
            </a:r>
            <a:r>
              <a:rPr lang="en-US" sz="2600" kern="1200">
                <a:latin typeface="+mn-lt"/>
                <a:ea typeface="+mn-ea"/>
                <a:cs typeface="+mn-cs"/>
              </a:rPr>
              <a:t> die </a:t>
            </a:r>
            <a:r>
              <a:rPr lang="en-US" sz="2600" kern="1200" err="1">
                <a:latin typeface="+mn-lt"/>
                <a:ea typeface="+mn-ea"/>
                <a:cs typeface="+mn-cs"/>
              </a:rPr>
              <a:t>niet</a:t>
            </a:r>
            <a:r>
              <a:rPr lang="en-US" sz="2600" kern="1200">
                <a:latin typeface="+mn-lt"/>
                <a:ea typeface="+mn-ea"/>
                <a:cs typeface="+mn-cs"/>
              </a:rPr>
              <a:t> al in de chat </a:t>
            </a:r>
            <a:r>
              <a:rPr lang="en-US" sz="2600" kern="1200" err="1">
                <a:latin typeface="+mn-lt"/>
                <a:ea typeface="+mn-ea"/>
                <a:cs typeface="+mn-cs"/>
              </a:rPr>
              <a:t>voorbij</a:t>
            </a:r>
            <a:r>
              <a:rPr lang="en-US" sz="2600" kern="1200">
                <a:latin typeface="+mn-lt"/>
                <a:ea typeface="+mn-ea"/>
                <a:cs typeface="+mn-cs"/>
              </a:rPr>
              <a:t> </a:t>
            </a:r>
            <a:r>
              <a:rPr lang="en-US" sz="2600" kern="1200" err="1">
                <a:latin typeface="+mn-lt"/>
                <a:ea typeface="+mn-ea"/>
                <a:cs typeface="+mn-cs"/>
              </a:rPr>
              <a:t>zijn</a:t>
            </a:r>
            <a:r>
              <a:rPr lang="en-US" sz="2600" kern="1200">
                <a:latin typeface="+mn-lt"/>
                <a:ea typeface="+mn-ea"/>
                <a:cs typeface="+mn-cs"/>
              </a:rPr>
              <a:t> </a:t>
            </a:r>
            <a:r>
              <a:rPr lang="en-US" sz="2600" kern="1200" err="1">
                <a:latin typeface="+mn-lt"/>
                <a:ea typeface="+mn-ea"/>
                <a:cs typeface="+mn-cs"/>
              </a:rPr>
              <a:t>gekomen</a:t>
            </a:r>
            <a:r>
              <a:rPr lang="en-US" sz="2600" kern="1200"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96EF46A-195B-4E2B-BEF2-1A916703E0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66" t="18002" r="38301" b="7840"/>
          <a:stretch/>
        </p:blipFill>
        <p:spPr>
          <a:xfrm>
            <a:off x="10455853" y="4182249"/>
            <a:ext cx="1504920" cy="262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0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271B3A-86C6-4C37-92B0-8E2346580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5400" b="1"/>
              <a:t>Even voorstellen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097DCE-EBAB-43A2-BC3B-B076687EE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5" y="2442892"/>
            <a:ext cx="10953469" cy="3738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/>
              <a:t>Ariën Vink					Koen van Marken</a:t>
            </a:r>
          </a:p>
          <a:p>
            <a:pPr marL="0" indent="0">
              <a:buNone/>
            </a:pPr>
            <a:r>
              <a:rPr lang="nl-NL" sz="3600" dirty="0" smtClean="0"/>
              <a:t>Teamleider</a:t>
            </a:r>
            <a:r>
              <a:rPr lang="nl-NL" sz="3600" dirty="0" smtClean="0"/>
              <a:t> </a:t>
            </a:r>
            <a:r>
              <a:rPr lang="nl-NL" sz="3600" dirty="0"/>
              <a:t>3,4,5 havo	</a:t>
            </a:r>
            <a:r>
              <a:rPr lang="nl-NL" sz="3600" dirty="0" smtClean="0"/>
              <a:t>		Decaan </a:t>
            </a:r>
            <a:r>
              <a:rPr lang="nl-NL" sz="3600" dirty="0"/>
              <a:t>havo &amp; vwo</a:t>
            </a:r>
          </a:p>
          <a:p>
            <a:pPr marL="0" indent="0">
              <a:buNone/>
            </a:pPr>
            <a:r>
              <a:rPr lang="nl-NL" sz="3600" dirty="0"/>
              <a:t>Docent LO					Docent aardrijkskunde</a:t>
            </a:r>
          </a:p>
          <a:p>
            <a:pPr marL="0" indent="0">
              <a:buNone/>
            </a:pPr>
            <a:r>
              <a:rPr lang="nl-NL" sz="36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349577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13C4510-F999-4887-B5BB-5ABF02E8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4" y="544068"/>
            <a:ext cx="9153145" cy="1719072"/>
          </a:xfrm>
        </p:spPr>
        <p:txBody>
          <a:bodyPr anchor="b">
            <a:normAutofit/>
          </a:bodyPr>
          <a:lstStyle/>
          <a:p>
            <a:r>
              <a:rPr lang="nl-NL" sz="5000" b="1"/>
              <a:t>Informatie over instromen in 4 havo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133C65-F2C7-4722-9F97-3566A10B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807208"/>
            <a:ext cx="6305893" cy="3410712"/>
          </a:xfrm>
        </p:spPr>
        <p:txBody>
          <a:bodyPr anchor="t">
            <a:noAutofit/>
          </a:bodyPr>
          <a:lstStyle/>
          <a:p>
            <a:r>
              <a:rPr lang="nl-NL" sz="3200" dirty="0"/>
              <a:t>Het ECL</a:t>
            </a:r>
          </a:p>
          <a:p>
            <a:r>
              <a:rPr lang="nl-NL" sz="3200" dirty="0"/>
              <a:t>Activiteiten in de havo bovenbouw</a:t>
            </a:r>
          </a:p>
          <a:p>
            <a:r>
              <a:rPr lang="nl-NL" sz="3200" dirty="0"/>
              <a:t>Profielen in 4 en 5 havo</a:t>
            </a:r>
          </a:p>
          <a:p>
            <a:r>
              <a:rPr lang="nl-NL" sz="3200" dirty="0"/>
              <a:t>Procedure inschrijving</a:t>
            </a:r>
          </a:p>
          <a:p>
            <a:pPr marL="0" indent="0">
              <a:buNone/>
            </a:pPr>
            <a:endParaRPr lang="nl-NL" sz="3200" dirty="0"/>
          </a:p>
          <a:p>
            <a:r>
              <a:rPr lang="nl-NL" sz="3200" dirty="0"/>
              <a:t>Vragen? Stel ze aan het einde!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36EE22E4-7FD1-4111-B2B4-CD493FA372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66" t="18002" r="38301" b="7840"/>
          <a:stretch/>
        </p:blipFill>
        <p:spPr>
          <a:xfrm>
            <a:off x="10556129" y="192515"/>
            <a:ext cx="1499236" cy="261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7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13C4510-F999-4887-B5BB-5ABF02E8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nl-NL" sz="5400" b="1"/>
              <a:t>Het ECL is:</a:t>
            </a:r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133C65-F2C7-4722-9F97-3566A10B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807208"/>
            <a:ext cx="8628679" cy="3410712"/>
          </a:xfrm>
        </p:spPr>
        <p:txBody>
          <a:bodyPr anchor="t">
            <a:normAutofit/>
          </a:bodyPr>
          <a:lstStyle/>
          <a:p>
            <a:r>
              <a:rPr lang="nl-NL" sz="2600" dirty="0"/>
              <a:t>Een havo/vwo school met circa 1300 leerlingen</a:t>
            </a:r>
          </a:p>
          <a:p>
            <a:r>
              <a:rPr lang="nl-NL" sz="2600" dirty="0"/>
              <a:t>Een cultuurprofielschool</a:t>
            </a:r>
          </a:p>
          <a:p>
            <a:r>
              <a:rPr lang="nl-NL" sz="2600" dirty="0"/>
              <a:t>Een school met een sterke bètaprofilering</a:t>
            </a:r>
          </a:p>
          <a:p>
            <a:r>
              <a:rPr lang="nl-NL" sz="2600" dirty="0"/>
              <a:t>Een school waarbij we creativiteit en exacte kennis graag samenbrengen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/>
              <a:t>Digitaal rondlopen door school? </a:t>
            </a:r>
            <a:r>
              <a:rPr lang="nl-NL" sz="2600" dirty="0">
                <a:hlinkClick r:id="rId2"/>
              </a:rPr>
              <a:t>https://ecl.virtualtour.nu/</a:t>
            </a:r>
            <a:endParaRPr lang="nl-NL" sz="2600" dirty="0"/>
          </a:p>
          <a:p>
            <a:pPr marL="0" indent="0">
              <a:buNone/>
            </a:pPr>
            <a:endParaRPr lang="nl-NL" sz="2600" dirty="0"/>
          </a:p>
          <a:p>
            <a:endParaRPr lang="nl-NL" sz="2600" dirty="0"/>
          </a:p>
          <a:p>
            <a:endParaRPr lang="nl-NL" sz="26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C5397E-07CB-404B-BDE1-4004206BA5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66" t="18002" r="38301" b="7840"/>
          <a:stretch/>
        </p:blipFill>
        <p:spPr>
          <a:xfrm>
            <a:off x="10556129" y="192515"/>
            <a:ext cx="1499236" cy="261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835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13C4510-F999-4887-B5BB-5ABF02E8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5948540" cy="1481328"/>
          </a:xfrm>
        </p:spPr>
        <p:txBody>
          <a:bodyPr anchor="b">
            <a:normAutofit/>
          </a:bodyPr>
          <a:lstStyle/>
          <a:p>
            <a:r>
              <a:rPr lang="nl-NL" sz="5400" b="1"/>
              <a:t>De bovenbouw havo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133C65-F2C7-4722-9F97-3566A10B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660904"/>
            <a:ext cx="9385423" cy="3547872"/>
          </a:xfrm>
        </p:spPr>
        <p:txBody>
          <a:bodyPr anchor="t">
            <a:normAutofit/>
          </a:bodyPr>
          <a:lstStyle/>
          <a:p>
            <a:r>
              <a:rPr lang="nl-NL" sz="2600" dirty="0"/>
              <a:t>Heeft de afgelopen jaren hoge slagingspercentages</a:t>
            </a:r>
          </a:p>
          <a:p>
            <a:r>
              <a:rPr lang="nl-NL" sz="2600" dirty="0"/>
              <a:t>Heeft een groot aantal instromers ieder jaar</a:t>
            </a:r>
          </a:p>
          <a:p>
            <a:r>
              <a:rPr lang="nl-NL" sz="2600" dirty="0"/>
              <a:t>Heeft gemiddeld 8 klassen (4x 4 havo en 4x 5 havo)</a:t>
            </a:r>
          </a:p>
          <a:p>
            <a:r>
              <a:rPr lang="nl-NL" sz="2600" dirty="0"/>
              <a:t>Start met een surf/cultuur excursie om elkaar te leren kennen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07764BB-04F6-4B99-8CA1-AB3BB09C6A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66" t="18002" r="38301" b="7840"/>
          <a:stretch/>
        </p:blipFill>
        <p:spPr>
          <a:xfrm>
            <a:off x="10556129" y="192515"/>
            <a:ext cx="1499236" cy="261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5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13C4510-F999-4887-B5BB-5ABF02E8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nl-NL" sz="5400" b="1" dirty="0"/>
              <a:t>In 4 havo: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133C65-F2C7-4722-9F97-3566A10B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660904"/>
            <a:ext cx="11424429" cy="3547872"/>
          </a:xfrm>
        </p:spPr>
        <p:txBody>
          <a:bodyPr anchor="t">
            <a:noAutofit/>
          </a:bodyPr>
          <a:lstStyle/>
          <a:p>
            <a:r>
              <a:rPr lang="nl-NL" sz="2600" dirty="0"/>
              <a:t>Start je met je gekozen profiel</a:t>
            </a:r>
          </a:p>
          <a:p>
            <a:r>
              <a:rPr lang="nl-NL" sz="2600" dirty="0"/>
              <a:t>Heb je ook vakken zoals maatschappijleer, culturele en kunstzinnige vorming (ckv) en levensbeschouwing</a:t>
            </a:r>
          </a:p>
          <a:p>
            <a:r>
              <a:rPr lang="nl-NL" sz="2600" dirty="0"/>
              <a:t>Volg je twee modules (8 weken)</a:t>
            </a:r>
          </a:p>
          <a:p>
            <a:pPr lvl="2"/>
            <a:r>
              <a:rPr lang="nl-NL" sz="2200" dirty="0"/>
              <a:t>o.a. modeltekenen, sterrenkunde, chinees, programmeren met </a:t>
            </a:r>
            <a:r>
              <a:rPr lang="nl-NL" sz="2200" dirty="0" err="1"/>
              <a:t>Arduino</a:t>
            </a:r>
            <a:r>
              <a:rPr lang="nl-NL" sz="2200" dirty="0"/>
              <a:t>, kleding ontwerp</a:t>
            </a:r>
          </a:p>
          <a:p>
            <a:r>
              <a:rPr lang="nl-NL" sz="2600" dirty="0"/>
              <a:t>Zijn er Topweken; weken met projecten en toetsen o.a. aan projectvaardigheden</a:t>
            </a:r>
          </a:p>
          <a:p>
            <a:r>
              <a:rPr lang="nl-NL" sz="2600" dirty="0"/>
              <a:t>Volg je een LOB traject ter voorbereiding op je </a:t>
            </a:r>
            <a:r>
              <a:rPr lang="nl-NL" sz="2600" dirty="0" smtClean="0"/>
              <a:t>studie</a:t>
            </a:r>
            <a:r>
              <a:rPr lang="nl-NL" sz="2600" dirty="0" smtClean="0"/>
              <a:t> </a:t>
            </a:r>
            <a:r>
              <a:rPr lang="nl-NL" sz="2600" dirty="0"/>
              <a:t>na je diploma (Loopbaan en Oriëntatie Begeleiding)</a:t>
            </a:r>
          </a:p>
          <a:p>
            <a:r>
              <a:rPr lang="nl-NL" sz="2600" dirty="0"/>
              <a:t>Doe je een bedrijfsstage</a:t>
            </a:r>
          </a:p>
          <a:p>
            <a:endParaRPr lang="nl-NL" sz="26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DD4B77B-24D5-4113-AA61-228809E6EF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66" t="18002" r="38301" b="7840"/>
          <a:stretch/>
        </p:blipFill>
        <p:spPr>
          <a:xfrm>
            <a:off x="10556129" y="192515"/>
            <a:ext cx="1499236" cy="261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90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13C4510-F999-4887-B5BB-5ABF02E8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nl-NL" sz="5400" b="1"/>
              <a:t>In 5 havo: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133C65-F2C7-4722-9F97-3566A10B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660904"/>
            <a:ext cx="8428981" cy="3547872"/>
          </a:xfrm>
        </p:spPr>
        <p:txBody>
          <a:bodyPr anchor="t">
            <a:normAutofit/>
          </a:bodyPr>
          <a:lstStyle/>
          <a:p>
            <a:r>
              <a:rPr lang="nl-NL" sz="2600"/>
              <a:t>Start je met je profielwerkstuk (</a:t>
            </a:r>
            <a:r>
              <a:rPr lang="nl-NL" sz="2600" err="1"/>
              <a:t>pws</a:t>
            </a:r>
            <a:r>
              <a:rPr lang="nl-NL" sz="2600"/>
              <a:t>)</a:t>
            </a:r>
          </a:p>
          <a:p>
            <a:pPr lvl="2"/>
            <a:r>
              <a:rPr lang="nl-NL" sz="2200"/>
              <a:t>Project vaardigheden </a:t>
            </a:r>
            <a:r>
              <a:rPr lang="nl-NL" sz="2200" dirty="0"/>
              <a:t>in 4havo </a:t>
            </a:r>
            <a:r>
              <a:rPr lang="nl-NL" sz="2200"/>
              <a:t>is hier ter voorbereiding op</a:t>
            </a:r>
          </a:p>
          <a:p>
            <a:r>
              <a:rPr lang="nl-NL" sz="2600"/>
              <a:t>Richt je je op een studiekeuze</a:t>
            </a:r>
            <a:endParaRPr lang="nl-NL" sz="2600" dirty="0"/>
          </a:p>
          <a:p>
            <a:r>
              <a:rPr lang="nl-NL" sz="2600" dirty="0"/>
              <a:t>Maak je schoolexamens</a:t>
            </a:r>
            <a:endParaRPr lang="nl-NL" sz="2600"/>
          </a:p>
          <a:p>
            <a:r>
              <a:rPr lang="nl-NL" sz="2600"/>
              <a:t>Doe je in mei Centraal Examen (CE)</a:t>
            </a:r>
          </a:p>
          <a:p>
            <a:pPr lvl="1"/>
            <a:endParaRPr lang="nl-NL" sz="260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1C65462-C105-4526-A174-A955C6196F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66" t="18002" r="38301" b="7840"/>
          <a:stretch/>
        </p:blipFill>
        <p:spPr>
          <a:xfrm>
            <a:off x="10556129" y="192515"/>
            <a:ext cx="1499236" cy="261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1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13C4510-F999-4887-B5BB-5ABF02E8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6765544" cy="1481328"/>
          </a:xfrm>
        </p:spPr>
        <p:txBody>
          <a:bodyPr anchor="b">
            <a:normAutofit/>
          </a:bodyPr>
          <a:lstStyle/>
          <a:p>
            <a:r>
              <a:rPr lang="nl-NL" sz="5400" b="1"/>
              <a:t>Profielen en vakken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133C65-F2C7-4722-9F97-3566A10B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42617"/>
            <a:ext cx="10623218" cy="4022868"/>
          </a:xfrm>
        </p:spPr>
        <p:txBody>
          <a:bodyPr anchor="t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nl-NL" sz="260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nl-NL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akken in het gemeenschappelijk deel en het vrije deel zijn voor iedereen gelijk:</a:t>
            </a:r>
          </a:p>
          <a:p>
            <a:pPr marL="0" indent="0">
              <a:buNone/>
            </a:pPr>
            <a:r>
              <a:rPr lang="nl-NL" sz="2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Gemeenschappelijk deel: </a:t>
            </a:r>
            <a:endParaRPr lang="nl-NL" sz="2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Nederlands, Engels</a:t>
            </a:r>
            <a:r>
              <a:rPr lang="nl-NL" sz="260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l-NL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Lichamelijke Opvoeding , Maatschappijleer, </a:t>
            </a:r>
            <a:r>
              <a:rPr lang="nl-N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CKV</a:t>
            </a:r>
            <a:r>
              <a:rPr lang="nl-NL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Literatuur en </a:t>
            </a:r>
            <a:r>
              <a:rPr lang="nl-NL" sz="260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ProfielWerkStuk</a:t>
            </a:r>
            <a:r>
              <a:rPr lang="nl-NL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(PWS)</a:t>
            </a:r>
          </a:p>
          <a:p>
            <a:pPr marL="0" indent="0">
              <a:buNone/>
            </a:pPr>
            <a:r>
              <a:rPr lang="nl-NL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nl-NL" sz="2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Vrije deel </a:t>
            </a:r>
            <a:r>
              <a:rPr lang="nl-NL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(schooleigen vrije deel)</a:t>
            </a:r>
          </a:p>
          <a:p>
            <a:pPr marL="0" indent="0">
              <a:buNone/>
            </a:pPr>
            <a:r>
              <a:rPr lang="nl-NL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Mentoruur, levensbeschouwing, LOB, </a:t>
            </a:r>
            <a:r>
              <a:rPr lang="nl-N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snuffel bedrijfsstage</a:t>
            </a:r>
            <a:r>
              <a:rPr lang="nl-NL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modules</a:t>
            </a:r>
          </a:p>
          <a:p>
            <a:pPr marL="0" indent="0">
              <a:buNone/>
            </a:pPr>
            <a:endParaRPr lang="nl-NL" sz="260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B0BB5A1-B4C8-4EE5-B696-DBCA7F7C31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66" t="18002" r="38301" b="7840"/>
          <a:stretch/>
        </p:blipFill>
        <p:spPr>
          <a:xfrm>
            <a:off x="10556129" y="192515"/>
            <a:ext cx="1499236" cy="261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70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13C4510-F999-4887-B5BB-5ABF02E8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nl-NL" sz="5400" b="1"/>
              <a:t>Profielen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133C65-F2C7-4722-9F97-3566A10B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6862940" cy="3547872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Cultuur en Maatschappij (C&amp;M)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Economie en Maatschappij (E&amp;M)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Natuur en Gezondheid (N&amp;G)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Natuur en Techniek (N&amp;T)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2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600" dirty="0">
                <a:cs typeface="Times New Roman" panose="02020603050405020304" pitchFamily="18" charset="0"/>
              </a:rPr>
              <a:t>Kies goed wat bij je past maar moet wel aansluiten op je huidige profiel. </a:t>
            </a:r>
            <a:endParaRPr lang="nl-NL" sz="26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621E0E6-CAEE-418D-996A-8760C1AC09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66" t="18002" r="38301" b="7840"/>
          <a:stretch/>
        </p:blipFill>
        <p:spPr>
          <a:xfrm>
            <a:off x="10556129" y="192515"/>
            <a:ext cx="1499236" cy="261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0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223949CEBD5B449FC0650A5AB7BBB9" ma:contentTypeVersion="13" ma:contentTypeDescription="Een nieuw document maken." ma:contentTypeScope="" ma:versionID="979e974a34853371f4a5ed7cb8b742c2">
  <xsd:schema xmlns:xsd="http://www.w3.org/2001/XMLSchema" xmlns:xs="http://www.w3.org/2001/XMLSchema" xmlns:p="http://schemas.microsoft.com/office/2006/metadata/properties" xmlns:ns2="002cc452-234e-4d08-ab42-b3c2bf4ae2ec" xmlns:ns3="23be7f22-330f-4adc-adc0-caa5749fda8a" targetNamespace="http://schemas.microsoft.com/office/2006/metadata/properties" ma:root="true" ma:fieldsID="c813726c33751ad076b502ed240bbcdf" ns2:_="" ns3:_="">
    <xsd:import namespace="002cc452-234e-4d08-ab42-b3c2bf4ae2ec"/>
    <xsd:import namespace="23be7f22-330f-4adc-adc0-caa5749fda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cc452-234e-4d08-ab42-b3c2bf4ae2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be7f22-330f-4adc-adc0-caa5749fda8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C0BC07-8E1A-46E1-A309-F0EE9896B54D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f3d2d061-fedd-4344-bc7b-a8661009990f"/>
    <ds:schemaRef ds:uri="abaa6499-f92b-4d2d-9023-bf5bb1449b7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DE709B-91DF-4DA9-9895-8B3051F58E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41EE4B-7196-41BC-BDB6-2302BC9B8060}"/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1172</Words>
  <Application>Microsoft Office PowerPoint</Application>
  <PresentationFormat>Breedbeeld</PresentationFormat>
  <Paragraphs>224</Paragraphs>
  <Slides>17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Cronos Pro</vt:lpstr>
      <vt:lpstr>Cronos Pro Light</vt:lpstr>
      <vt:lpstr>Times New Roman</vt:lpstr>
      <vt:lpstr>Wingdings</vt:lpstr>
      <vt:lpstr>Kantoorthema</vt:lpstr>
      <vt:lpstr>Informatie voor instromen in 4 havo 2022</vt:lpstr>
      <vt:lpstr>Even voorstellen</vt:lpstr>
      <vt:lpstr>Informatie over instromen in 4 havo</vt:lpstr>
      <vt:lpstr>Het ECL is:</vt:lpstr>
      <vt:lpstr>De bovenbouw havo</vt:lpstr>
      <vt:lpstr>In 4 havo:</vt:lpstr>
      <vt:lpstr>In 5 havo:</vt:lpstr>
      <vt:lpstr>Profielen en vakken</vt:lpstr>
      <vt:lpstr>Profielen</vt:lpstr>
      <vt:lpstr>PowerPoint-presentatie</vt:lpstr>
      <vt:lpstr>PowerPoint-presentatie</vt:lpstr>
      <vt:lpstr>PowerPoint-presentatie</vt:lpstr>
      <vt:lpstr>PowerPoint-presentatie</vt:lpstr>
      <vt:lpstr>Instroom 4 vmbo-tl naar 4 havo</vt:lpstr>
      <vt:lpstr>Procedure inschrijving</vt:lpstr>
      <vt:lpstr>Alternatieve open dag 7 april aanstaande</vt:lpstr>
      <vt:lpstr>Bedankt voor je aandacht!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 voor instromen in 4 havo 2021</dc:title>
  <dc:creator>Marlou Scheltes</dc:creator>
  <cp:lastModifiedBy>Ariën Vink</cp:lastModifiedBy>
  <cp:revision>6</cp:revision>
  <dcterms:created xsi:type="dcterms:W3CDTF">2021-02-15T20:45:28Z</dcterms:created>
  <dcterms:modified xsi:type="dcterms:W3CDTF">2022-03-23T09:58:08Z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0x0101003A223949CEBD5B449FC0650A5AB7BBB9</vt:lpwstr>
  </property>
</Properties>
</file>